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97" r:id="rId5"/>
    <p:sldId id="259" r:id="rId6"/>
    <p:sldId id="272" r:id="rId7"/>
    <p:sldId id="270" r:id="rId8"/>
    <p:sldId id="271" r:id="rId9"/>
    <p:sldId id="260" r:id="rId10"/>
    <p:sldId id="274" r:id="rId11"/>
    <p:sldId id="273" r:id="rId12"/>
    <p:sldId id="261" r:id="rId13"/>
    <p:sldId id="276" r:id="rId14"/>
    <p:sldId id="275" r:id="rId15"/>
    <p:sldId id="262" r:id="rId16"/>
    <p:sldId id="277" r:id="rId17"/>
    <p:sldId id="279" r:id="rId18"/>
    <p:sldId id="263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67" r:id="rId35"/>
    <p:sldId id="268" r:id="rId36"/>
    <p:sldId id="295" r:id="rId37"/>
    <p:sldId id="269" r:id="rId38"/>
    <p:sldId id="296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FF00"/>
    <a:srgbClr val="4D4D4D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2" autoAdjust="0"/>
    <p:restoredTop sz="90049" autoAdjust="0"/>
  </p:normalViewPr>
  <p:slideViewPr>
    <p:cSldViewPr>
      <p:cViewPr varScale="1">
        <p:scale>
          <a:sx n="67" d="100"/>
          <a:sy n="67" d="100"/>
        </p:scale>
        <p:origin x="159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AB5A775-FA90-4755-934C-87B1BD94D121}" type="datetimeFigureOut">
              <a:rPr lang="en-GB"/>
              <a:pPr/>
              <a:t>18/05/2020</a:t>
            </a:fld>
            <a:endParaRPr lang="en-GB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94A1EE6-C25E-4152-ACA0-D1EF95A1BE1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9295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1668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One night, in the light of the full moon, a little egg rests on a leaf.</a:t>
            </a:r>
          </a:p>
        </p:txBody>
      </p:sp>
    </p:spTree>
    <p:extLst>
      <p:ext uri="{BB962C8B-B14F-4D97-AF65-F5344CB8AC3E}">
        <p14:creationId xmlns:p14="http://schemas.microsoft.com/office/powerpoint/2010/main" val="308883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One Sunday morning a little caterpillar comes out of the little egg. It is really hungry and looks for something to eat.</a:t>
            </a:r>
          </a:p>
        </p:txBody>
      </p:sp>
    </p:spTree>
    <p:extLst>
      <p:ext uri="{BB962C8B-B14F-4D97-AF65-F5344CB8AC3E}">
        <p14:creationId xmlns:p14="http://schemas.microsoft.com/office/powerpoint/2010/main" val="4075282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One Sunday morning a little caterpillar comes out of the little egg. It is really hungry and looks for something to eat.</a:t>
            </a:r>
          </a:p>
        </p:txBody>
      </p:sp>
    </p:spTree>
    <p:extLst>
      <p:ext uri="{BB962C8B-B14F-4D97-AF65-F5344CB8AC3E}">
        <p14:creationId xmlns:p14="http://schemas.microsoft.com/office/powerpoint/2010/main" val="2877918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42807471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3382294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4147405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1893071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Tuesday it eats two pears but it is still hungry.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3628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2610544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8942231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Wednesday it eats 3 plums but it is still hungry.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98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1400223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34093188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Thursday it eats 4 strawberries but it is still hungry.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595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4175684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11088559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Friday it eats 5 oranges but it is still hungry.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9690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4516490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31190982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On Monday it eats an apple but it is still hungry.</a:t>
            </a:r>
          </a:p>
        </p:txBody>
      </p:sp>
    </p:spTree>
    <p:extLst>
      <p:ext uri="{BB962C8B-B14F-4D97-AF65-F5344CB8AC3E}">
        <p14:creationId xmlns:p14="http://schemas.microsoft.com/office/powerpoint/2010/main" val="4221797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It isn’t hungry any more and it is a big fat caterpillar.</a:t>
            </a:r>
          </a:p>
        </p:txBody>
      </p:sp>
    </p:spTree>
    <p:extLst>
      <p:ext uri="{BB962C8B-B14F-4D97-AF65-F5344CB8AC3E}">
        <p14:creationId xmlns:p14="http://schemas.microsoft.com/office/powerpoint/2010/main" val="32629805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It builds a house, a cocoon, and stays there for more than 2 weeks. One day it makes a little hole in the cocoon and pushes outside.</a:t>
            </a:r>
          </a:p>
        </p:txBody>
      </p:sp>
    </p:spTree>
    <p:extLst>
      <p:ext uri="{BB962C8B-B14F-4D97-AF65-F5344CB8AC3E}">
        <p14:creationId xmlns:p14="http://schemas.microsoft.com/office/powerpoint/2010/main" val="20190623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It builds a house, a cocoon, and stays there for more than 2 weeks. One day it makes a little hole in the cocoon and pushes outside.</a:t>
            </a:r>
          </a:p>
        </p:txBody>
      </p:sp>
    </p:spTree>
    <p:extLst>
      <p:ext uri="{BB962C8B-B14F-4D97-AF65-F5344CB8AC3E}">
        <p14:creationId xmlns:p14="http://schemas.microsoft.com/office/powerpoint/2010/main" val="29943848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It has transformed into a beautiful butterfly!</a:t>
            </a:r>
          </a:p>
        </p:txBody>
      </p:sp>
    </p:spTree>
    <p:extLst>
      <p:ext uri="{BB962C8B-B14F-4D97-AF65-F5344CB8AC3E}">
        <p14:creationId xmlns:p14="http://schemas.microsoft.com/office/powerpoint/2010/main" val="296114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3596A-6279-4B80-9981-CC0C9006AF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06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42AD9-0092-417E-A216-6D205D3807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979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506E3-46E5-4CFB-B0D6-7D4B8FA382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8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E537-4730-4CA5-A174-798F3486D2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60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07C72-D810-4C62-8B89-71AA916D8F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62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78A89-05E9-4FEA-B41A-FAA78C14E5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6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005C9-14D6-4601-9131-EB60D58ACE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52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E9407-A00A-4774-B4D3-3E5A5F3EB6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23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65FD1-67EF-463F-AC43-6DEAB67EB7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687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8CAD2-B595-47C0-87BF-724D7254BC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07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10FA9-423A-445E-8BEC-0D356290C3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889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A6BF9F8-5829-4A1D-9FBF-24E90BED92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2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HC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" t="1581" r="40219" b="3366"/>
          <a:stretch>
            <a:fillRect/>
          </a:stretch>
        </p:blipFill>
        <p:spPr bwMode="auto">
          <a:xfrm>
            <a:off x="501650" y="777875"/>
            <a:ext cx="7920038" cy="553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843213" y="5589588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181725" y="765175"/>
            <a:ext cx="2232025" cy="1223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6732588" y="2133600"/>
            <a:ext cx="17272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611188" y="836613"/>
            <a:ext cx="1296987" cy="1079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07950" y="12700"/>
            <a:ext cx="88931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800" b="1" dirty="0" smtClean="0">
                <a:latin typeface="Comic Sans MS" panose="030F0702030302020204" pitchFamily="66" charset="0"/>
                <a:ea typeface="Dotum" pitchFamily="34" charset="-127"/>
              </a:rPr>
              <a:t>The very hungry caterpillar</a:t>
            </a:r>
            <a:endParaRPr lang="en-GB" sz="4800" b="1" dirty="0">
              <a:latin typeface="Comic Sans MS" panose="030F0702030302020204" pitchFamily="66" charset="0"/>
              <a:ea typeface="Dotum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HC 30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" r="16910" b="39983"/>
          <a:stretch>
            <a:fillRect/>
          </a:stretch>
        </p:blipFill>
        <p:spPr bwMode="auto">
          <a:xfrm>
            <a:off x="-1044575" y="-26988"/>
            <a:ext cx="10188575" cy="531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-1079500" y="3429000"/>
            <a:ext cx="1619250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5157192"/>
            <a:ext cx="9144000" cy="18369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GB" sz="4000" dirty="0">
                <a:latin typeface="Comic Sans MS" panose="030F0702030302020204" pitchFamily="66" charset="0"/>
              </a:rPr>
              <a:t>In the light of the moon a little egg lay on a leaf.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317" y="4221088"/>
            <a:ext cx="9144000" cy="24934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GB" sz="3600" dirty="0">
                <a:latin typeface="Comic Sans MS" panose="030F0702030302020204" pitchFamily="66" charset="0"/>
              </a:rPr>
              <a:t>One Sunday morning the warm sun came up and - </a:t>
            </a:r>
            <a:r>
              <a:rPr lang="en-GB" sz="3600" dirty="0" smtClean="0">
                <a:latin typeface="Comic Sans MS" panose="030F0702030302020204" pitchFamily="66" charset="0"/>
              </a:rPr>
              <a:t>pop</a:t>
            </a:r>
            <a:r>
              <a:rPr lang="en-GB" sz="3600" dirty="0">
                <a:latin typeface="Comic Sans MS" panose="030F0702030302020204" pitchFamily="66" charset="0"/>
              </a:rPr>
              <a:t>! – out of the egg came a tiny and very hungry caterpillar.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36525" y="3797300"/>
            <a:ext cx="3024188" cy="5540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3" y="3968"/>
            <a:ext cx="9065851" cy="4217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6021288"/>
            <a:ext cx="9144000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600" dirty="0" smtClean="0">
                <a:latin typeface="Comic Sans MS" panose="030F0702030302020204" pitchFamily="66" charset="0"/>
              </a:rPr>
              <a:t>He started to look for some food.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36525" y="3797300"/>
            <a:ext cx="3024188" cy="5540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25" y="116632"/>
            <a:ext cx="8820472" cy="581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9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Monday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5" name="Picture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3772"/>
            <a:ext cx="2257116" cy="225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4" y="2540169"/>
            <a:ext cx="7488485" cy="246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</a:t>
            </a:r>
            <a:r>
              <a:rPr lang="en-GB" sz="10000" b="1" dirty="0" smtClean="0">
                <a:latin typeface="Comic Sans MS" panose="030F0702030302020204" pitchFamily="66" charset="0"/>
              </a:rPr>
              <a:t>1</a:t>
            </a:r>
            <a:endParaRPr lang="en-GB" sz="10000" b="1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661" y="5193672"/>
            <a:ext cx="7488485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apple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796" y="2540169"/>
            <a:ext cx="2016224" cy="1924297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 flipV="1">
            <a:off x="2339752" y="4228055"/>
            <a:ext cx="938771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3398552"/>
              </p:ext>
            </p:extLst>
          </p:nvPr>
        </p:nvGraphicFramePr>
        <p:xfrm>
          <a:off x="2339752" y="4149080"/>
          <a:ext cx="2395550" cy="2336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Bitmap Image" r:id="rId6" imgW="2866667" imgH="2809524" progId="Paint.Picture">
                  <p:embed/>
                </p:oleObj>
              </mc:Choice>
              <mc:Fallback>
                <p:oleObj name="Bitmap Image" r:id="rId6" imgW="2866667" imgH="2809524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4149080"/>
                        <a:ext cx="2395550" cy="23364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 descr="HC 5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BF6"/>
              </a:clrFrom>
              <a:clrTo>
                <a:srgbClr val="FE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" t="58960" r="83827" b="20335"/>
          <a:stretch/>
        </p:blipFill>
        <p:spPr bwMode="auto">
          <a:xfrm>
            <a:off x="2555776" y="620688"/>
            <a:ext cx="4248472" cy="4859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395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512" y="1196752"/>
            <a:ext cx="8784976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But he was still hungry.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1026" name="Picture 2" descr="http://farm1.static.flickr.com/53/143540913_4101282bb5_m.jpg"/>
          <p:cNvPicPr>
            <a:picLocks noChangeAspect="1" noChangeArrowheads="1"/>
          </p:cNvPicPr>
          <p:nvPr/>
        </p:nvPicPr>
        <p:blipFill rotWithShape="1"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9" t="25200" r="9661" b="18101"/>
          <a:stretch/>
        </p:blipFill>
        <p:spPr bwMode="auto">
          <a:xfrm>
            <a:off x="3275856" y="2564904"/>
            <a:ext cx="3024336" cy="320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0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Tuesday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4" y="2474464"/>
            <a:ext cx="7488485" cy="246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</a:t>
            </a:r>
            <a:r>
              <a:rPr lang="en-GB" sz="10000" b="1" dirty="0" smtClean="0">
                <a:latin typeface="Comic Sans MS" panose="030F0702030302020204" pitchFamily="66" charset="0"/>
              </a:rPr>
              <a:t>2</a:t>
            </a:r>
            <a:endParaRPr lang="en-GB" sz="10000" b="1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661" y="5193672"/>
            <a:ext cx="7488485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pears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9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122" y="185228"/>
            <a:ext cx="2257302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36864"/>
            <a:ext cx="2520280" cy="1239093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7818735"/>
              </p:ext>
            </p:extLst>
          </p:nvPr>
        </p:nvGraphicFramePr>
        <p:xfrm>
          <a:off x="2555776" y="4005064"/>
          <a:ext cx="1656184" cy="26138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Bitmap Image" r:id="rId6" imgW="1762371" imgH="2781688" progId="Paint.Picture">
                  <p:embed/>
                </p:oleObj>
              </mc:Choice>
              <mc:Fallback>
                <p:oleObj name="Bitmap Image" r:id="rId6" imgW="1762371" imgH="2781688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4005064"/>
                        <a:ext cx="1656184" cy="26138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975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HC 6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AF7"/>
              </a:clrFrom>
              <a:clrTo>
                <a:srgbClr val="FEFA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" t="54083" r="84284" b="21467"/>
          <a:stretch/>
        </p:blipFill>
        <p:spPr bwMode="auto">
          <a:xfrm>
            <a:off x="899592" y="692696"/>
            <a:ext cx="3384376" cy="5076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C 6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AF7"/>
              </a:clrFrom>
              <a:clrTo>
                <a:srgbClr val="FEFA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1" t="54627" r="71558" b="21465"/>
          <a:stretch/>
        </p:blipFill>
        <p:spPr bwMode="auto">
          <a:xfrm>
            <a:off x="4572000" y="548681"/>
            <a:ext cx="3744416" cy="512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512" y="1196752"/>
            <a:ext cx="8784976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But he was still hungry.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1026" name="Picture 2" descr="http://farm1.static.flickr.com/53/143540913_4101282bb5_m.jpg"/>
          <p:cNvPicPr>
            <a:picLocks noChangeAspect="1" noChangeArrowheads="1"/>
          </p:cNvPicPr>
          <p:nvPr/>
        </p:nvPicPr>
        <p:blipFill rotWithShape="1"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9" t="25200" r="9661" b="18101"/>
          <a:stretch/>
        </p:blipFill>
        <p:spPr bwMode="auto">
          <a:xfrm>
            <a:off x="3275856" y="2564904"/>
            <a:ext cx="3024336" cy="320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38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Wednesday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1413" y="2492896"/>
            <a:ext cx="7488485" cy="246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</a:t>
            </a:r>
            <a:r>
              <a:rPr lang="en-GB" sz="10000" b="1" dirty="0" smtClean="0">
                <a:latin typeface="Comic Sans MS" panose="030F0702030302020204" pitchFamily="66" charset="0"/>
              </a:rPr>
              <a:t>3</a:t>
            </a:r>
            <a:endParaRPr lang="en-GB" sz="10000" b="1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661" y="5193672"/>
            <a:ext cx="7488485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plums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" name="Picture 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315" y="181847"/>
            <a:ext cx="2268000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994" y="2564958"/>
            <a:ext cx="2736304" cy="2472035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488785" y="4207461"/>
            <a:ext cx="1014222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689755"/>
              </p:ext>
            </p:extLst>
          </p:nvPr>
        </p:nvGraphicFramePr>
        <p:xfrm>
          <a:off x="2488784" y="4207462"/>
          <a:ext cx="2189111" cy="23178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name="Bitmap Image" r:id="rId6" imgW="1943371" imgH="2057143" progId="Paint.Picture">
                  <p:embed/>
                </p:oleObj>
              </mc:Choice>
              <mc:Fallback>
                <p:oleObj name="Bitmap Image" r:id="rId6" imgW="1943371" imgH="2057143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8784" y="4207462"/>
                        <a:ext cx="2189111" cy="23178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440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C 7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1EBEB"/>
              </a:clrFrom>
              <a:clrTo>
                <a:srgbClr val="F1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3" t="51288" r="75314" b="19082"/>
          <a:stretch/>
        </p:blipFill>
        <p:spPr bwMode="auto">
          <a:xfrm>
            <a:off x="3465064" y="836712"/>
            <a:ext cx="1896585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C 7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1EBEB"/>
              </a:clrFrom>
              <a:clrTo>
                <a:srgbClr val="F1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3" t="51288" r="62556" b="19082"/>
          <a:stretch/>
        </p:blipFill>
        <p:spPr bwMode="auto">
          <a:xfrm>
            <a:off x="5466716" y="980728"/>
            <a:ext cx="282746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07113" y="836712"/>
            <a:ext cx="2228983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506242" y="3717032"/>
            <a:ext cx="98890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460799" y="3405504"/>
            <a:ext cx="988904" cy="11036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433" name="Picture 4" descr="HC 7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1EBEB"/>
              </a:clrFrom>
              <a:clrTo>
                <a:srgbClr val="F1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" t="51288" r="82923" b="19082"/>
          <a:stretch/>
        </p:blipFill>
        <p:spPr bwMode="auto">
          <a:xfrm>
            <a:off x="388683" y="836712"/>
            <a:ext cx="316097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3347864" y="3405504"/>
            <a:ext cx="360040" cy="959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512" y="1196752"/>
            <a:ext cx="8784976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But he was still hungry.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1026" name="Picture 2" descr="http://farm1.static.flickr.com/53/143540913_4101282bb5_m.jpg"/>
          <p:cNvPicPr>
            <a:picLocks noChangeAspect="1" noChangeArrowheads="1"/>
          </p:cNvPicPr>
          <p:nvPr/>
        </p:nvPicPr>
        <p:blipFill rotWithShape="1"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9" t="25200" r="9661" b="18101"/>
          <a:stretch/>
        </p:blipFill>
        <p:spPr bwMode="auto">
          <a:xfrm>
            <a:off x="3275856" y="2564904"/>
            <a:ext cx="3024336" cy="320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5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Thursday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4" y="2727159"/>
            <a:ext cx="7488485" cy="246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</a:t>
            </a:r>
            <a:r>
              <a:rPr lang="en-GB" sz="10000" b="1" dirty="0" smtClean="0">
                <a:latin typeface="Comic Sans MS" panose="030F0702030302020204" pitchFamily="66" charset="0"/>
              </a:rPr>
              <a:t>4</a:t>
            </a:r>
            <a:endParaRPr lang="en-GB" sz="10000" b="1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661" y="5193672"/>
            <a:ext cx="7488485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strawberries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6632"/>
            <a:ext cx="2221571" cy="22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566289"/>
            <a:ext cx="2376264" cy="2232248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 flipV="1">
            <a:off x="5004048" y="4567109"/>
            <a:ext cx="820891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5258594"/>
              </p:ext>
            </p:extLst>
          </p:nvPr>
        </p:nvGraphicFramePr>
        <p:xfrm>
          <a:off x="5004048" y="4639754"/>
          <a:ext cx="1467577" cy="1889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Bitmap Image" r:id="rId6" imgW="2133898" imgH="2723810" progId="Paint.Picture">
                  <p:embed/>
                </p:oleObj>
              </mc:Choice>
              <mc:Fallback>
                <p:oleObj name="Bitmap Image" r:id="rId6" imgW="2133898" imgH="2723810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639754"/>
                        <a:ext cx="1467577" cy="18895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797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HC 8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9F6"/>
              </a:clrFrom>
              <a:clrTo>
                <a:srgbClr val="FDF9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" t="56174" r="86386" b="20914"/>
          <a:stretch/>
        </p:blipFill>
        <p:spPr bwMode="auto">
          <a:xfrm>
            <a:off x="143508" y="1772816"/>
            <a:ext cx="2016224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C 8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9F6"/>
              </a:clrFrom>
              <a:clrTo>
                <a:srgbClr val="FDF9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0" t="59611" r="73424" b="20914"/>
          <a:stretch/>
        </p:blipFill>
        <p:spPr bwMode="auto">
          <a:xfrm>
            <a:off x="2436450" y="2204864"/>
            <a:ext cx="208823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C 8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9F6"/>
              </a:clrFrom>
              <a:clrTo>
                <a:srgbClr val="FDF9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7" t="60551" r="62491" b="19974"/>
          <a:stretch/>
        </p:blipFill>
        <p:spPr bwMode="auto">
          <a:xfrm>
            <a:off x="4716016" y="2384884"/>
            <a:ext cx="172819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C 8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9F6"/>
              </a:clrFrom>
              <a:clrTo>
                <a:srgbClr val="FDF9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5" t="56174" r="50140" b="20914"/>
          <a:stretch/>
        </p:blipFill>
        <p:spPr bwMode="auto">
          <a:xfrm>
            <a:off x="6732240" y="1772816"/>
            <a:ext cx="1871055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512" y="1196752"/>
            <a:ext cx="8784976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But he was still hungry.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1026" name="Picture 2" descr="http://farm1.static.flickr.com/53/143540913_4101282bb5_m.jpg"/>
          <p:cNvPicPr>
            <a:picLocks noChangeAspect="1" noChangeArrowheads="1"/>
          </p:cNvPicPr>
          <p:nvPr/>
        </p:nvPicPr>
        <p:blipFill rotWithShape="1"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9" t="25200" r="9661" b="18101"/>
          <a:stretch/>
        </p:blipFill>
        <p:spPr bwMode="auto">
          <a:xfrm>
            <a:off x="3275856" y="2564904"/>
            <a:ext cx="3024336" cy="320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4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Friday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4" y="2404678"/>
            <a:ext cx="7488485" cy="2462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</a:t>
            </a:r>
            <a:r>
              <a:rPr lang="en-GB" sz="10000" b="1" dirty="0" smtClean="0">
                <a:latin typeface="Comic Sans MS" panose="030F0702030302020204" pitchFamily="66" charset="0"/>
              </a:rPr>
              <a:t>5</a:t>
            </a:r>
            <a:endParaRPr lang="en-GB" sz="10000" b="1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661" y="5193672"/>
            <a:ext cx="7488485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oranges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376489"/>
              </p:ext>
            </p:extLst>
          </p:nvPr>
        </p:nvGraphicFramePr>
        <p:xfrm>
          <a:off x="3347864" y="4439001"/>
          <a:ext cx="2209800" cy="224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Bitmap Image" r:id="rId4" imgW="2553056" imgH="2591162" progId="Paint.Picture">
                  <p:embed/>
                </p:oleObj>
              </mc:Choice>
              <mc:Fallback>
                <p:oleObj name="Bitmap Image" r:id="rId4" imgW="2553056" imgH="2591162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4439001"/>
                        <a:ext cx="2209800" cy="224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848" y="1700808"/>
            <a:ext cx="2278772" cy="327356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9" name="Picture 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746" y="136678"/>
            <a:ext cx="2300248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12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268590"/>
            <a:ext cx="1628775" cy="1771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258" y="1734173"/>
            <a:ext cx="2038350" cy="24193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519" y="1905344"/>
            <a:ext cx="1600200" cy="2038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6993" y="2225727"/>
            <a:ext cx="1685925" cy="1857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4576" y="2296148"/>
            <a:ext cx="1666875" cy="1857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79512" y="1196752"/>
            <a:ext cx="8784976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But he was still hungry.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pic>
        <p:nvPicPr>
          <p:cNvPr id="1026" name="Picture 2" descr="http://farm1.static.flickr.com/53/143540913_4101282bb5_m.jpg"/>
          <p:cNvPicPr>
            <a:picLocks noChangeAspect="1" noChangeArrowheads="1"/>
          </p:cNvPicPr>
          <p:nvPr/>
        </p:nvPicPr>
        <p:blipFill rotWithShape="1">
          <a:blip r:embed="rId3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9" t="25200" r="9661" b="18101"/>
          <a:stretch/>
        </p:blipFill>
        <p:spPr bwMode="auto">
          <a:xfrm>
            <a:off x="3275856" y="2564904"/>
            <a:ext cx="3024336" cy="320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44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4" y="646237"/>
            <a:ext cx="5544269" cy="18466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On </a:t>
            </a:r>
            <a:r>
              <a:rPr lang="en-GB" sz="6000" dirty="0" smtClean="0">
                <a:latin typeface="Comic Sans MS" panose="030F0702030302020204" pitchFamily="66" charset="0"/>
              </a:rPr>
              <a:t>Saturday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3" y="3717032"/>
            <a:ext cx="7488485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through…</a:t>
            </a:r>
            <a:endParaRPr lang="en-GB" sz="3600" dirty="0"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2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3"/>
          <a:stretch/>
        </p:blipFill>
        <p:spPr bwMode="auto">
          <a:xfrm>
            <a:off x="4860031" y="288032"/>
            <a:ext cx="2299116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038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7503" y="4077072"/>
            <a:ext cx="9036497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piece of chocolate cake,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404663"/>
            <a:ext cx="2808312" cy="363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1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0663" y="4941168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ice-cream cone,</a:t>
            </a:r>
            <a:endParaRPr lang="en-GB" sz="3600" dirty="0"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116632"/>
            <a:ext cx="2088232" cy="498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8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7503" y="479715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o</a:t>
            </a:r>
            <a:r>
              <a:rPr lang="en-GB" sz="6000" dirty="0" smtClean="0">
                <a:latin typeface="Comic Sans MS" panose="030F0702030302020204" pitchFamily="66" charset="0"/>
              </a:rPr>
              <a:t>ne pickle,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332656"/>
            <a:ext cx="169545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0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7503" y="4077072"/>
            <a:ext cx="9036497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slice of Swiss cheese,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88640"/>
            <a:ext cx="2808312" cy="399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6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1910" y="515719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slice of salami,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708" y="260647"/>
            <a:ext cx="1975411" cy="48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05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1910" y="515719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lollipop,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332656"/>
            <a:ext cx="2016224" cy="464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1910" y="515719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piece of cherry pie,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303794"/>
            <a:ext cx="2808312" cy="461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3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1910" y="515719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sausage,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116631"/>
            <a:ext cx="2232248" cy="515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2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41945" y="4437112"/>
            <a:ext cx="9036497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one cupcake,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404664"/>
            <a:ext cx="3240360" cy="392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7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9052" y="4437112"/>
            <a:ext cx="9036497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and one slice of watermelon.</a:t>
            </a:r>
            <a:endParaRPr lang="en-GB" sz="3600" dirty="0"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332656"/>
            <a:ext cx="2160240" cy="387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4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9295" y="625912"/>
            <a:ext cx="9036497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6000" dirty="0">
                <a:latin typeface="Comic Sans MS" panose="030F0702030302020204" pitchFamily="66" charset="0"/>
              </a:rPr>
              <a:t>That night he had stomach ache.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2852936"/>
            <a:ext cx="2546003" cy="311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7502" y="235985"/>
            <a:ext cx="6336705" cy="276998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The next day was Sunday again</a:t>
            </a:r>
            <a:endParaRPr lang="en-GB" sz="6000" dirty="0">
              <a:latin typeface="Comic Sans MS" panose="030F0702030302020204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endParaRPr lang="en-GB" sz="3600" dirty="0">
              <a:cs typeface="Arial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7503" y="3717032"/>
            <a:ext cx="5616625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6000" dirty="0" smtClean="0">
                <a:latin typeface="Comic Sans MS" panose="030F0702030302020204" pitchFamily="66" charset="0"/>
              </a:rPr>
              <a:t>he ate through one nice leaf,</a:t>
            </a:r>
            <a:endParaRPr lang="en-GB" sz="3600" dirty="0"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5776" y="4005064"/>
            <a:ext cx="1081589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" name="Picture 2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" t="-1860" r="347"/>
          <a:stretch/>
        </p:blipFill>
        <p:spPr bwMode="auto">
          <a:xfrm>
            <a:off x="6444208" y="158743"/>
            <a:ext cx="2226685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868144" y="3598623"/>
            <a:ext cx="1063502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6337384"/>
              </p:ext>
            </p:extLst>
          </p:nvPr>
        </p:nvGraphicFramePr>
        <p:xfrm>
          <a:off x="5868144" y="3598623"/>
          <a:ext cx="2592288" cy="23928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Bitmap Image" r:id="rId5" imgW="3600000" imgH="3323810" progId="Paint.Picture">
                  <p:embed/>
                </p:oleObj>
              </mc:Choice>
              <mc:Fallback>
                <p:oleObj name="Bitmap Image" r:id="rId5" imgW="3600000" imgH="3323810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4" y="3598623"/>
                        <a:ext cx="2592288" cy="23928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673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1048" y="548680"/>
            <a:ext cx="9142413" cy="4464050"/>
            <a:chOff x="0" y="663"/>
            <a:chExt cx="5759" cy="2812"/>
          </a:xfrm>
        </p:grpSpPr>
        <p:pic>
          <p:nvPicPr>
            <p:cNvPr id="3" name="Picture 4" descr="HC 1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DFAF5"/>
                </a:clrFrom>
                <a:clrTo>
                  <a:srgbClr val="FDFAF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95" r="40822" b="60255"/>
            <a:stretch>
              <a:fillRect/>
            </a:stretch>
          </p:blipFill>
          <p:spPr bwMode="auto">
            <a:xfrm rot="-5400000">
              <a:off x="3109" y="773"/>
              <a:ext cx="2623" cy="2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5" descr="HC 1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BF8F3"/>
                </a:clrFrom>
                <a:clrTo>
                  <a:srgbClr val="FBF8F3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5" t="5392" r="40950" b="48151"/>
            <a:stretch>
              <a:fillRect/>
            </a:stretch>
          </p:blipFill>
          <p:spPr bwMode="auto">
            <a:xfrm rot="5400000">
              <a:off x="226" y="573"/>
              <a:ext cx="2676" cy="3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3107" y="1661"/>
              <a:ext cx="181" cy="18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3016" y="663"/>
              <a:ext cx="363" cy="8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5230749" y="3140968"/>
            <a:ext cx="2293579" cy="1512168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1048" y="5373216"/>
            <a:ext cx="9132952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 dirty="0" smtClean="0">
                <a:latin typeface="Comic Sans MS" panose="030F0702030302020204" pitchFamily="66" charset="0"/>
              </a:rPr>
              <a:t>and after that he felt much better.</a:t>
            </a:r>
            <a:endParaRPr lang="en-GB" sz="20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3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HC 1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3F2"/>
              </a:clrFrom>
              <a:clrTo>
                <a:srgbClr val="F7F3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8" t="1910" r="5391" b="40948"/>
          <a:stretch>
            <a:fillRect/>
          </a:stretch>
        </p:blipFill>
        <p:spPr bwMode="auto">
          <a:xfrm>
            <a:off x="684213" y="-171450"/>
            <a:ext cx="6939147" cy="4896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611188" y="-128588"/>
            <a:ext cx="4248150" cy="6477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TextBox 10"/>
          <p:cNvSpPr txBox="1">
            <a:spLocks noChangeArrowheads="1"/>
          </p:cNvSpPr>
          <p:nvPr/>
        </p:nvSpPr>
        <p:spPr bwMode="auto">
          <a:xfrm>
            <a:off x="107504" y="4869160"/>
            <a:ext cx="903649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anose="030F0702030302020204" pitchFamily="66" charset="0"/>
              </a:rPr>
              <a:t>Now he </a:t>
            </a:r>
            <a:r>
              <a:rPr lang="en-GB" altLang="en-US" sz="3600" dirty="0" err="1">
                <a:latin typeface="Comic Sans MS" panose="030F0702030302020204" pitchFamily="66" charset="0"/>
              </a:rPr>
              <a:t>wasn</a:t>
            </a:r>
            <a:r>
              <a:rPr lang="en-US" altLang="en-US" sz="3600" dirty="0">
                <a:latin typeface="Comic Sans MS" panose="030F0702030302020204" pitchFamily="66" charset="0"/>
              </a:rPr>
              <a:t>’</a:t>
            </a:r>
            <a:r>
              <a:rPr lang="en-GB" altLang="en-US" sz="3600" dirty="0">
                <a:latin typeface="Comic Sans MS" panose="030F0702030302020204" pitchFamily="66" charset="0"/>
              </a:rPr>
              <a:t>t hungry any more </a:t>
            </a:r>
            <a:r>
              <a:rPr lang="en-US" altLang="en-US" sz="3600" dirty="0">
                <a:latin typeface="Comic Sans MS" panose="030F0702030302020204" pitchFamily="66" charset="0"/>
              </a:rPr>
              <a:t>–</a:t>
            </a:r>
            <a:r>
              <a:rPr lang="en-GB" altLang="en-US" sz="3600" dirty="0">
                <a:latin typeface="Comic Sans MS" panose="030F0702030302020204" pitchFamily="66" charset="0"/>
              </a:rPr>
              <a:t> and he wasn’t a little caterpillar any more. He was a </a:t>
            </a:r>
            <a:r>
              <a:rPr lang="en-GB" altLang="en-US" sz="3600" dirty="0" smtClean="0">
                <a:latin typeface="Comic Sans MS" panose="030F0702030302020204" pitchFamily="66" charset="0"/>
              </a:rPr>
              <a:t>big, </a:t>
            </a:r>
            <a:r>
              <a:rPr lang="en-GB" altLang="en-US" sz="3600" dirty="0">
                <a:latin typeface="Comic Sans MS" panose="030F0702030302020204" pitchFamily="66" charset="0"/>
              </a:rPr>
              <a:t>fat </a:t>
            </a:r>
            <a:r>
              <a:rPr lang="en-GB" altLang="en-US" sz="3600" dirty="0" smtClean="0">
                <a:latin typeface="Comic Sans MS" panose="030F0702030302020204" pitchFamily="66" charset="0"/>
              </a:rPr>
              <a:t>caterpillar. </a:t>
            </a:r>
            <a:endParaRPr lang="en-GB" altLang="en-US" sz="36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HC 1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2EF"/>
              </a:clrFrom>
              <a:clrTo>
                <a:srgbClr val="F7F2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" t="41432" r="39908" b="1891"/>
          <a:stretch>
            <a:fillRect/>
          </a:stretch>
        </p:blipFill>
        <p:spPr bwMode="auto">
          <a:xfrm>
            <a:off x="611188" y="-674688"/>
            <a:ext cx="7777162" cy="543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4595813"/>
            <a:ext cx="9144000" cy="19389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 dirty="0">
                <a:latin typeface="Comic Sans MS" panose="030F0702030302020204" pitchFamily="66" charset="0"/>
              </a:rPr>
              <a:t>He built a small house, called a </a:t>
            </a:r>
            <a:r>
              <a:rPr lang="en-GB" sz="4000" dirty="0" smtClean="0">
                <a:latin typeface="Comic Sans MS" panose="030F0702030302020204" pitchFamily="66" charset="0"/>
              </a:rPr>
              <a:t>cocoon, </a:t>
            </a:r>
            <a:r>
              <a:rPr lang="en-GB" sz="4000" dirty="0">
                <a:latin typeface="Comic Sans MS" panose="030F0702030302020204" pitchFamily="66" charset="0"/>
              </a:rPr>
              <a:t>around himself. He stayed inside for more than two weeks.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11188" y="-717550"/>
            <a:ext cx="7561262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11188" y="-717550"/>
            <a:ext cx="7561262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3920" y="1412776"/>
            <a:ext cx="90125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6000" dirty="0">
                <a:latin typeface="Comic Sans MS" panose="030F0702030302020204" pitchFamily="66" charset="0"/>
              </a:rPr>
              <a:t>Then he nibbled a hole in the cocoon, pushed his way out and</a:t>
            </a:r>
            <a:r>
              <a:rPr lang="en-US" altLang="en-US" sz="6000" dirty="0">
                <a:latin typeface="Comic Sans MS" panose="030F0702030302020204" pitchFamily="66" charset="0"/>
              </a:rPr>
              <a:t>…</a:t>
            </a:r>
            <a:endParaRPr lang="en-GB" altLang="en-US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20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Group 4"/>
          <p:cNvGrpSpPr>
            <a:grpSpLocks/>
          </p:cNvGrpSpPr>
          <p:nvPr/>
        </p:nvGrpSpPr>
        <p:grpSpPr bwMode="auto">
          <a:xfrm>
            <a:off x="36513" y="0"/>
            <a:ext cx="9144000" cy="4076700"/>
            <a:chOff x="-6" y="1075"/>
            <a:chExt cx="5760" cy="2339"/>
          </a:xfrm>
        </p:grpSpPr>
        <p:pic>
          <p:nvPicPr>
            <p:cNvPr id="26628" name="Picture 5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AF9F4"/>
                </a:clrFrom>
                <a:clrTo>
                  <a:srgbClr val="FAF9F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3" t="5362" r="59453" b="24922"/>
            <a:stretch>
              <a:fillRect/>
            </a:stretch>
          </p:blipFill>
          <p:spPr bwMode="auto">
            <a:xfrm rot="5400000">
              <a:off x="1704" y="-635"/>
              <a:ext cx="2339" cy="5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29" name="Rectangle 6"/>
            <p:cNvSpPr>
              <a:spLocks noChangeArrowheads="1"/>
            </p:cNvSpPr>
            <p:nvPr/>
          </p:nvSpPr>
          <p:spPr bwMode="auto">
            <a:xfrm>
              <a:off x="0" y="2341"/>
              <a:ext cx="340" cy="2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211638" y="549275"/>
            <a:ext cx="144462" cy="1150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4140200" y="406400"/>
            <a:ext cx="144463" cy="1150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572000" y="622300"/>
            <a:ext cx="144463" cy="1150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TextBox 10"/>
          <p:cNvSpPr txBox="1">
            <a:spLocks noChangeArrowheads="1"/>
          </p:cNvSpPr>
          <p:nvPr/>
        </p:nvSpPr>
        <p:spPr bwMode="auto">
          <a:xfrm>
            <a:off x="-7937" y="4625975"/>
            <a:ext cx="9144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 dirty="0">
                <a:latin typeface="Comic Sans MS" panose="030F0702030302020204" pitchFamily="66" charset="0"/>
              </a:rPr>
              <a:t>He was a beautiful butterfly!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101" y="4797152"/>
            <a:ext cx="8229600" cy="1143000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altLang="en-US" sz="10000" dirty="0">
                <a:latin typeface="Comic Sans MS" pitchFamily="66" charset="0"/>
              </a:rPr>
              <a:t>The end.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2555776" y="260648"/>
            <a:ext cx="4032250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964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621</Words>
  <Application>Microsoft Office PowerPoint</Application>
  <PresentationFormat>On-screen Show (4:3)</PresentationFormat>
  <Paragraphs>69</Paragraphs>
  <Slides>38</Slides>
  <Notes>25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ＭＳ Ｐゴシック</vt:lpstr>
      <vt:lpstr>Arial</vt:lpstr>
      <vt:lpstr>Calibri</vt:lpstr>
      <vt:lpstr>Comic Sans MS</vt:lpstr>
      <vt:lpstr>Dotum</vt:lpstr>
      <vt:lpstr>Default Design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Jodie Baker</dc:creator>
  <cp:lastModifiedBy>Emily Korel</cp:lastModifiedBy>
  <cp:revision>37</cp:revision>
  <dcterms:created xsi:type="dcterms:W3CDTF">2008-02-18T19:30:52Z</dcterms:created>
  <dcterms:modified xsi:type="dcterms:W3CDTF">2020-05-18T07:57:55Z</dcterms:modified>
</cp:coreProperties>
</file>